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7" r:id="rId4"/>
    <p:sldId id="259" r:id="rId5"/>
    <p:sldId id="266" r:id="rId6"/>
    <p:sldId id="273" r:id="rId7"/>
    <p:sldId id="267" r:id="rId8"/>
    <p:sldId id="260" r:id="rId9"/>
    <p:sldId id="274" r:id="rId10"/>
    <p:sldId id="261" r:id="rId11"/>
    <p:sldId id="276" r:id="rId12"/>
  </p:sldIdLst>
  <p:sldSz cx="9144000" cy="6858000" type="screen4x3"/>
  <p:notesSz cx="6858000" cy="9144000"/>
  <p:embeddedFontLst>
    <p:embeddedFont>
      <p:font typeface="微软雅黑" panose="020B0503020204020204" pitchFamily="34" charset="-122"/>
      <p:regular r:id="rId14"/>
      <p:bold r:id="rId15"/>
    </p:embeddedFont>
    <p:embeddedFont>
      <p:font typeface="黑体" panose="02010609060101010101" pitchFamily="49" charset="-122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A740"/>
    <a:srgbClr val="C0CAD4"/>
    <a:srgbClr val="B28B64"/>
    <a:srgbClr val="F07228"/>
    <a:srgbClr val="B0C894"/>
    <a:srgbClr val="A67C92"/>
    <a:srgbClr val="F3A553"/>
    <a:srgbClr val="F697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5633"/>
  </p:normalViewPr>
  <p:slideViewPr>
    <p:cSldViewPr showGuides="1">
      <p:cViewPr varScale="1">
        <p:scale>
          <a:sx n="82" d="100"/>
          <a:sy n="82" d="100"/>
        </p:scale>
        <p:origin x="754" y="72"/>
      </p:cViewPr>
      <p:guideLst>
        <p:guide orient="horz" pos="211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/>
          <a:p>
            <a:pPr lvl="0" algn="r" eaLnBrk="1" hangingPunct="1"/>
            <a:fld id="{9A0DB2DC-4C9A-4742-B13C-FB6460FD3503}" type="slidenum">
              <a:rPr lang="zh-CN" altLang="en-US" sz="1200" dirty="0"/>
              <a:t>‹#›</a:t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/>
          <p:cNvSpPr txBox="1"/>
          <p:nvPr/>
        </p:nvSpPr>
        <p:spPr>
          <a:xfrm>
            <a:off x="652780" y="803275"/>
            <a:ext cx="6614160" cy="11372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sz="3200" dirty="0">
                <a:latin typeface="黑体" panose="02010609060101010101" charset="-122"/>
                <a:ea typeface="黑体" panose="02010609060101010101" charset="-122"/>
              </a:rPr>
              <a:t>基于情境感知的家居智能控制系统</a:t>
            </a:r>
          </a:p>
          <a:p>
            <a:endParaRPr lang="zh-CN" altLang="en-US" dirty="0">
              <a:latin typeface="Arial" panose="020B0604020202020204" pitchFamily="34" charset="0"/>
            </a:endParaRPr>
          </a:p>
          <a:p>
            <a:pPr algn="r"/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项目编号：XYB2017152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24560" y="1372235"/>
            <a:ext cx="56889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388360" y="2319655"/>
            <a:ext cx="23679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latin typeface="黑体" panose="02010609060101010101" charset="-122"/>
                <a:ea typeface="黑体" panose="02010609060101010101" charset="-122"/>
              </a:rPr>
              <a:t>B15041312 </a:t>
            </a:r>
            <a:r>
              <a:rPr lang="zh-CN" altLang="en-US" b="1">
                <a:latin typeface="黑体" panose="02010609060101010101" charset="-122"/>
                <a:ea typeface="黑体" panose="02010609060101010101" charset="-122"/>
              </a:rPr>
              <a:t>冯世博</a:t>
            </a:r>
          </a:p>
          <a:p>
            <a:r>
              <a:rPr lang="en-US" altLang="zh-CN" b="1">
                <a:latin typeface="黑体" panose="02010609060101010101" charset="-122"/>
                <a:ea typeface="黑体" panose="02010609060101010101" charset="-122"/>
              </a:rPr>
              <a:t>B15041319 </a:t>
            </a:r>
            <a:r>
              <a:rPr lang="zh-CN" altLang="en-US" b="1">
                <a:latin typeface="黑体" panose="02010609060101010101" charset="-122"/>
                <a:ea typeface="黑体" panose="02010609060101010101" charset="-122"/>
              </a:rPr>
              <a:t>李祺欣</a:t>
            </a:r>
          </a:p>
          <a:p>
            <a:r>
              <a:rPr lang="en-US" altLang="zh-CN" b="1">
                <a:latin typeface="黑体" panose="02010609060101010101" charset="-122"/>
                <a:ea typeface="黑体" panose="02010609060101010101" charset="-122"/>
              </a:rPr>
              <a:t>B15041322 </a:t>
            </a:r>
            <a:r>
              <a:rPr lang="zh-CN" altLang="en-US" b="1">
                <a:latin typeface="黑体" panose="02010609060101010101" charset="-122"/>
                <a:ea typeface="黑体" panose="02010609060101010101" charset="-122"/>
              </a:rPr>
              <a:t>庞金健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Freeform 7"/>
          <p:cNvSpPr/>
          <p:nvPr/>
        </p:nvSpPr>
        <p:spPr>
          <a:xfrm>
            <a:off x="1130618" y="3428683"/>
            <a:ext cx="2019300" cy="962025"/>
          </a:xfrm>
          <a:custGeom>
            <a:avLst/>
            <a:gdLst>
              <a:gd name="txL" fmla="*/ 0 w 2320"/>
              <a:gd name="txT" fmla="*/ 0 h 792"/>
              <a:gd name="txR" fmla="*/ 2320 w 2320"/>
              <a:gd name="txB" fmla="*/ 792 h 792"/>
            </a:gdLst>
            <a:ahLst/>
            <a:cxnLst>
              <a:cxn ang="0">
                <a:pos x="2147483647" y="2147483647"/>
              </a:cxn>
              <a:cxn ang="0">
                <a:pos x="2147483647" y="0"/>
              </a:cxn>
              <a:cxn ang="0">
                <a:pos x="0" y="0"/>
              </a:cxn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txL" t="txT" r="txR" b="txB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ECA740"/>
          </a:solidFill>
          <a:ln w="0">
            <a:noFill/>
          </a:ln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219" name="Freeform 8"/>
          <p:cNvSpPr/>
          <p:nvPr/>
        </p:nvSpPr>
        <p:spPr>
          <a:xfrm rot="10800000">
            <a:off x="6107430" y="2499995"/>
            <a:ext cx="1924050" cy="962025"/>
          </a:xfrm>
          <a:custGeom>
            <a:avLst/>
            <a:gdLst>
              <a:gd name="txL" fmla="*/ 0 w 2320"/>
              <a:gd name="txT" fmla="*/ 0 h 792"/>
              <a:gd name="txR" fmla="*/ 2320 w 2320"/>
              <a:gd name="txB" fmla="*/ 792 h 792"/>
            </a:gdLst>
            <a:ahLst/>
            <a:cxnLst>
              <a:cxn ang="0">
                <a:pos x="2147483647" y="2147483647"/>
              </a:cxn>
              <a:cxn ang="0">
                <a:pos x="2147483647" y="0"/>
              </a:cxn>
              <a:cxn ang="0">
                <a:pos x="0" y="0"/>
              </a:cxn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txL" t="txT" r="txR" b="txB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ECA740"/>
          </a:solidFill>
          <a:ln w="0">
            <a:noFill/>
          </a:ln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249680" y="2642870"/>
            <a:ext cx="6643688" cy="1571625"/>
          </a:xfrm>
          <a:prstGeom prst="rect">
            <a:avLst/>
          </a:prstGeom>
          <a:solidFill>
            <a:srgbClr val="B28B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224" name="TextBox 5" hidden="1"/>
          <p:cNvSpPr txBox="1"/>
          <p:nvPr/>
        </p:nvSpPr>
        <p:spPr>
          <a:xfrm>
            <a:off x="1939925" y="1954213"/>
            <a:ext cx="1943100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25" name="矩形 6" hidden="1"/>
          <p:cNvSpPr/>
          <p:nvPr/>
        </p:nvSpPr>
        <p:spPr>
          <a:xfrm>
            <a:off x="1939925" y="3025775"/>
            <a:ext cx="1471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26" name="矩形 7" hidden="1"/>
          <p:cNvSpPr/>
          <p:nvPr/>
        </p:nvSpPr>
        <p:spPr>
          <a:xfrm>
            <a:off x="2011363" y="4240213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27" name="矩形 8" hidden="1"/>
          <p:cNvSpPr/>
          <p:nvPr/>
        </p:nvSpPr>
        <p:spPr>
          <a:xfrm>
            <a:off x="2011363" y="5526088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30" name="矩形 14"/>
          <p:cNvSpPr/>
          <p:nvPr/>
        </p:nvSpPr>
        <p:spPr>
          <a:xfrm>
            <a:off x="3761045" y="3200410"/>
            <a:ext cx="1620957" cy="5232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现场演示</a:t>
            </a:r>
          </a:p>
        </p:txBody>
      </p:sp>
    </p:spTree>
    <p:extLst>
      <p:ext uri="{BB962C8B-B14F-4D97-AF65-F5344CB8AC3E}">
        <p14:creationId xmlns:p14="http://schemas.microsoft.com/office/powerpoint/2010/main" val="1728323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折角形 10"/>
          <p:cNvSpPr/>
          <p:nvPr/>
        </p:nvSpPr>
        <p:spPr>
          <a:xfrm>
            <a:off x="2928937" y="1785938"/>
            <a:ext cx="3857625" cy="642938"/>
          </a:xfrm>
          <a:prstGeom prst="foldedCorner">
            <a:avLst>
              <a:gd name="adj" fmla="val 26524"/>
            </a:avLst>
          </a:prstGeom>
          <a:solidFill>
            <a:srgbClr val="C0CA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折角形 11"/>
          <p:cNvSpPr/>
          <p:nvPr/>
        </p:nvSpPr>
        <p:spPr>
          <a:xfrm>
            <a:off x="2928938" y="2500313"/>
            <a:ext cx="3857625" cy="642938"/>
          </a:xfrm>
          <a:prstGeom prst="foldedCorner">
            <a:avLst>
              <a:gd name="adj" fmla="val 26524"/>
            </a:avLst>
          </a:prstGeom>
          <a:solidFill>
            <a:srgbClr val="B28B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折角形 12"/>
          <p:cNvSpPr/>
          <p:nvPr/>
        </p:nvSpPr>
        <p:spPr>
          <a:xfrm>
            <a:off x="2928938" y="3214688"/>
            <a:ext cx="3857625" cy="642938"/>
          </a:xfrm>
          <a:prstGeom prst="foldedCorner">
            <a:avLst>
              <a:gd name="adj" fmla="val 26524"/>
            </a:avLst>
          </a:prstGeom>
          <a:solidFill>
            <a:srgbClr val="ECA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折角形 13"/>
          <p:cNvSpPr/>
          <p:nvPr/>
        </p:nvSpPr>
        <p:spPr>
          <a:xfrm>
            <a:off x="2928938" y="3929063"/>
            <a:ext cx="3857625" cy="642938"/>
          </a:xfrm>
          <a:prstGeom prst="foldedCorner">
            <a:avLst>
              <a:gd name="adj" fmla="val 26524"/>
            </a:avLst>
          </a:prstGeom>
          <a:solidFill>
            <a:srgbClr val="F072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78" name="TextBox 5" hidden="1"/>
          <p:cNvSpPr txBox="1"/>
          <p:nvPr/>
        </p:nvSpPr>
        <p:spPr>
          <a:xfrm>
            <a:off x="1939925" y="1954213"/>
            <a:ext cx="1943100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3079" name="矩形 6" hidden="1"/>
          <p:cNvSpPr/>
          <p:nvPr/>
        </p:nvSpPr>
        <p:spPr>
          <a:xfrm>
            <a:off x="1939925" y="3025775"/>
            <a:ext cx="1471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3080" name="矩形 7" hidden="1"/>
          <p:cNvSpPr/>
          <p:nvPr/>
        </p:nvSpPr>
        <p:spPr>
          <a:xfrm>
            <a:off x="2011363" y="4240213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3081" name="矩形 8" hidden="1"/>
          <p:cNvSpPr/>
          <p:nvPr/>
        </p:nvSpPr>
        <p:spPr>
          <a:xfrm>
            <a:off x="2011363" y="5526088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3082" name="TextBox 12"/>
          <p:cNvSpPr txBox="1"/>
          <p:nvPr/>
        </p:nvSpPr>
        <p:spPr>
          <a:xfrm>
            <a:off x="500063" y="500063"/>
            <a:ext cx="1000125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3083" name="矩形 20"/>
          <p:cNvSpPr/>
          <p:nvPr/>
        </p:nvSpPr>
        <p:spPr>
          <a:xfrm>
            <a:off x="4311372" y="2642795"/>
            <a:ext cx="1107996" cy="36933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成果介绍</a:t>
            </a:r>
          </a:p>
        </p:txBody>
      </p:sp>
      <p:sp>
        <p:nvSpPr>
          <p:cNvPr id="3084" name="矩形 21"/>
          <p:cNvSpPr/>
          <p:nvPr/>
        </p:nvSpPr>
        <p:spPr>
          <a:xfrm>
            <a:off x="4534583" y="3356530"/>
            <a:ext cx="646331" cy="36933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085" name="矩形 22"/>
          <p:cNvSpPr/>
          <p:nvPr/>
        </p:nvSpPr>
        <p:spPr>
          <a:xfrm>
            <a:off x="4303750" y="1927780"/>
            <a:ext cx="1107996" cy="36933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3086" name="矩形 21"/>
          <p:cNvSpPr/>
          <p:nvPr/>
        </p:nvSpPr>
        <p:spPr>
          <a:xfrm>
            <a:off x="4303750" y="4065866"/>
            <a:ext cx="1107996" cy="36933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现场演示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TextBox 5" hidden="1"/>
          <p:cNvSpPr txBox="1"/>
          <p:nvPr/>
        </p:nvSpPr>
        <p:spPr>
          <a:xfrm>
            <a:off x="1939925" y="1954213"/>
            <a:ext cx="1943100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5130" name="矩形 6" hidden="1"/>
          <p:cNvSpPr/>
          <p:nvPr/>
        </p:nvSpPr>
        <p:spPr>
          <a:xfrm>
            <a:off x="1939925" y="3025775"/>
            <a:ext cx="1471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5131" name="矩形 7" hidden="1"/>
          <p:cNvSpPr/>
          <p:nvPr/>
        </p:nvSpPr>
        <p:spPr>
          <a:xfrm>
            <a:off x="2011363" y="4240213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5132" name="矩形 8" hidden="1"/>
          <p:cNvSpPr/>
          <p:nvPr/>
        </p:nvSpPr>
        <p:spPr>
          <a:xfrm>
            <a:off x="2011363" y="5526088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4" name="矩形 6"/>
          <p:cNvSpPr/>
          <p:nvPr/>
        </p:nvSpPr>
        <p:spPr>
          <a:xfrm>
            <a:off x="357188" y="285750"/>
            <a:ext cx="3833101" cy="5232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整体架构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2A59A5F6-70BA-4112-B30D-9136BEC32664}"/>
              </a:ext>
            </a:extLst>
          </p:cNvPr>
          <p:cNvSpPr/>
          <p:nvPr/>
        </p:nvSpPr>
        <p:spPr>
          <a:xfrm>
            <a:off x="827584" y="2186774"/>
            <a:ext cx="1368152" cy="79208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协调器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1757BBFD-FD52-40D1-886E-41E7D8748D57}"/>
              </a:ext>
            </a:extLst>
          </p:cNvPr>
          <p:cNvSpPr/>
          <p:nvPr/>
        </p:nvSpPr>
        <p:spPr>
          <a:xfrm>
            <a:off x="3885287" y="807720"/>
            <a:ext cx="1368152" cy="79208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终端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2D412431-9200-49A5-BB6F-52658C3959AD}"/>
              </a:ext>
            </a:extLst>
          </p:cNvPr>
          <p:cNvSpPr/>
          <p:nvPr/>
        </p:nvSpPr>
        <p:spPr>
          <a:xfrm>
            <a:off x="3885287" y="1917639"/>
            <a:ext cx="1368152" cy="79208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终端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13F27AE-96DB-4724-AC59-6FA87F92B605}"/>
              </a:ext>
            </a:extLst>
          </p:cNvPr>
          <p:cNvSpPr txBox="1"/>
          <p:nvPr/>
        </p:nvSpPr>
        <p:spPr>
          <a:xfrm>
            <a:off x="4461351" y="2709727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.</a:t>
            </a:r>
          </a:p>
          <a:p>
            <a:r>
              <a:rPr lang="en-US" altLang="zh-CN" b="1" dirty="0"/>
              <a:t>.</a:t>
            </a:r>
          </a:p>
          <a:p>
            <a:r>
              <a:rPr lang="en-US" altLang="zh-CN" b="1" dirty="0"/>
              <a:t>.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D05EAD9-9E81-4F66-9865-5998A519415F}"/>
              </a:ext>
            </a:extLst>
          </p:cNvPr>
          <p:cNvCxnSpPr>
            <a:stCxn id="6" idx="3"/>
            <a:endCxn id="14" idx="1"/>
          </p:cNvCxnSpPr>
          <p:nvPr/>
        </p:nvCxnSpPr>
        <p:spPr>
          <a:xfrm flipV="1">
            <a:off x="2195736" y="1203764"/>
            <a:ext cx="1689551" cy="13790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48B2CCE-EC91-4F1C-AEDA-1CDA051553E3}"/>
              </a:ext>
            </a:extLst>
          </p:cNvPr>
          <p:cNvCxnSpPr>
            <a:stCxn id="6" idx="3"/>
            <a:endCxn id="15" idx="1"/>
          </p:cNvCxnSpPr>
          <p:nvPr/>
        </p:nvCxnSpPr>
        <p:spPr>
          <a:xfrm flipV="1">
            <a:off x="2195736" y="2313683"/>
            <a:ext cx="1689551" cy="26913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32A2F74F-D9A1-41CF-8E1D-7F040D4A2BBD}"/>
              </a:ext>
            </a:extLst>
          </p:cNvPr>
          <p:cNvSpPr txBox="1"/>
          <p:nvPr/>
        </p:nvSpPr>
        <p:spPr>
          <a:xfrm rot="19235719">
            <a:off x="2466423" y="1574058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Zigbee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E19D1B2-C424-4EA4-A5F4-D20993F87756}"/>
              </a:ext>
            </a:extLst>
          </p:cNvPr>
          <p:cNvSpPr txBox="1"/>
          <p:nvPr/>
        </p:nvSpPr>
        <p:spPr>
          <a:xfrm rot="21021410">
            <a:off x="2697155" y="2082868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Zigbee</a:t>
            </a:r>
            <a:endParaRPr lang="zh-CN" altLang="en-US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B64C00B-ECCC-4786-B223-DBC73C8EE368}"/>
              </a:ext>
            </a:extLst>
          </p:cNvPr>
          <p:cNvSpPr/>
          <p:nvPr/>
        </p:nvSpPr>
        <p:spPr>
          <a:xfrm>
            <a:off x="787827" y="4496346"/>
            <a:ext cx="1440160" cy="79208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ESP8826</a:t>
            </a:r>
          </a:p>
          <a:p>
            <a:pPr algn="ctr"/>
            <a:r>
              <a:rPr lang="en-US" altLang="zh-CN" dirty="0" err="1"/>
              <a:t>Wifi</a:t>
            </a:r>
            <a:r>
              <a:rPr lang="zh-CN" altLang="en-US" dirty="0"/>
              <a:t>模块</a:t>
            </a:r>
            <a:endParaRPr lang="en-US" altLang="zh-CN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2413099-910D-49F8-A520-618F24C8377F}"/>
              </a:ext>
            </a:extLst>
          </p:cNvPr>
          <p:cNvCxnSpPr>
            <a:stCxn id="6" idx="2"/>
            <a:endCxn id="13" idx="0"/>
          </p:cNvCxnSpPr>
          <p:nvPr/>
        </p:nvCxnSpPr>
        <p:spPr>
          <a:xfrm flipH="1">
            <a:off x="1507907" y="2978862"/>
            <a:ext cx="3753" cy="1517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6F3F39D4-FC72-432B-A6FC-C504A8E86C97}"/>
              </a:ext>
            </a:extLst>
          </p:cNvPr>
          <p:cNvSpPr txBox="1"/>
          <p:nvPr/>
        </p:nvSpPr>
        <p:spPr>
          <a:xfrm>
            <a:off x="1526381" y="3428434"/>
            <a:ext cx="725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串口控制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62EB6D93-0EED-450E-A86E-3D50D300DB63}"/>
              </a:ext>
            </a:extLst>
          </p:cNvPr>
          <p:cNvSpPr/>
          <p:nvPr/>
        </p:nvSpPr>
        <p:spPr>
          <a:xfrm>
            <a:off x="3489242" y="5102827"/>
            <a:ext cx="2234886" cy="70243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云服务器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D8ECF492-651E-4EB9-A020-BE536BD736A5}"/>
              </a:ext>
            </a:extLst>
          </p:cNvPr>
          <p:cNvSpPr/>
          <p:nvPr/>
        </p:nvSpPr>
        <p:spPr>
          <a:xfrm>
            <a:off x="3885287" y="3708255"/>
            <a:ext cx="1368152" cy="79208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终端</a:t>
            </a:r>
            <a:r>
              <a:rPr lang="en-US" altLang="zh-CN" dirty="0"/>
              <a:t> N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E06E2C7-7264-4A52-AD32-5F3CF87863F8}"/>
              </a:ext>
            </a:extLst>
          </p:cNvPr>
          <p:cNvSpPr txBox="1"/>
          <p:nvPr/>
        </p:nvSpPr>
        <p:spPr>
          <a:xfrm rot="2489650">
            <a:off x="2697155" y="3054338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Zigbee</a:t>
            </a:r>
            <a:endParaRPr lang="zh-CN" altLang="en-US" dirty="0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280CBAF1-BFE7-41D7-AD42-E2F0AFFC4061}"/>
              </a:ext>
            </a:extLst>
          </p:cNvPr>
          <p:cNvCxnSpPr>
            <a:stCxn id="6" idx="3"/>
            <a:endCxn id="31" idx="1"/>
          </p:cNvCxnSpPr>
          <p:nvPr/>
        </p:nvCxnSpPr>
        <p:spPr>
          <a:xfrm>
            <a:off x="2195736" y="2582818"/>
            <a:ext cx="1689551" cy="15214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A6F085BC-35C2-47C2-AA00-56F7092EEB11}"/>
              </a:ext>
            </a:extLst>
          </p:cNvPr>
          <p:cNvCxnSpPr>
            <a:stCxn id="13" idx="2"/>
            <a:endCxn id="18" idx="1"/>
          </p:cNvCxnSpPr>
          <p:nvPr/>
        </p:nvCxnSpPr>
        <p:spPr>
          <a:xfrm rot="16200000" flipH="1">
            <a:off x="2415768" y="4380572"/>
            <a:ext cx="165612" cy="198133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连接符: 曲线 35">
            <a:extLst>
              <a:ext uri="{FF2B5EF4-FFF2-40B4-BE49-F238E27FC236}">
                <a16:creationId xmlns:a16="http://schemas.microsoft.com/office/drawing/2014/main" id="{892078ED-E88E-47DE-9C1E-FBFB3DECDE66}"/>
              </a:ext>
            </a:extLst>
          </p:cNvPr>
          <p:cNvCxnSpPr>
            <a:cxnSpLocks/>
            <a:stCxn id="18" idx="1"/>
            <a:endCxn id="18" idx="3"/>
          </p:cNvCxnSpPr>
          <p:nvPr/>
        </p:nvCxnSpPr>
        <p:spPr>
          <a:xfrm rot="10800000" flipH="1">
            <a:off x="3489242" y="5454046"/>
            <a:ext cx="2234886" cy="12700"/>
          </a:xfrm>
          <a:prstGeom prst="curvedConnector5">
            <a:avLst>
              <a:gd name="adj1" fmla="val -10229"/>
              <a:gd name="adj2" fmla="val -5646748"/>
              <a:gd name="adj3" fmla="val 11022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738213FE-F592-4D13-BE7E-E9D058699145}"/>
              </a:ext>
            </a:extLst>
          </p:cNvPr>
          <p:cNvSpPr txBox="1"/>
          <p:nvPr/>
        </p:nvSpPr>
        <p:spPr>
          <a:xfrm>
            <a:off x="3856281" y="6225011"/>
            <a:ext cx="176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情境感知算法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95EC2745-8429-4FE4-9C76-7C90E48B445A}"/>
              </a:ext>
            </a:extLst>
          </p:cNvPr>
          <p:cNvSpPr txBox="1"/>
          <p:nvPr/>
        </p:nvSpPr>
        <p:spPr>
          <a:xfrm>
            <a:off x="1994518" y="5454045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Socket</a:t>
            </a:r>
            <a:endParaRPr lang="zh-CN" altLang="en-US" dirty="0"/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531E5D02-E256-4895-A020-C89BBB167C2F}"/>
              </a:ext>
            </a:extLst>
          </p:cNvPr>
          <p:cNvSpPr/>
          <p:nvPr/>
        </p:nvSpPr>
        <p:spPr>
          <a:xfrm>
            <a:off x="7129400" y="3766606"/>
            <a:ext cx="1152128" cy="204322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Android</a:t>
            </a:r>
            <a:r>
              <a:rPr lang="zh-CN" altLang="en-US" dirty="0"/>
              <a:t>手机客户端</a:t>
            </a:r>
          </a:p>
        </p:txBody>
      </p:sp>
      <p:sp>
        <p:nvSpPr>
          <p:cNvPr id="39" name="笑脸 38">
            <a:extLst>
              <a:ext uri="{FF2B5EF4-FFF2-40B4-BE49-F238E27FC236}">
                <a16:creationId xmlns:a16="http://schemas.microsoft.com/office/drawing/2014/main" id="{5C34F280-2947-4FA2-83C2-2CFB1605CFEB}"/>
              </a:ext>
            </a:extLst>
          </p:cNvPr>
          <p:cNvSpPr/>
          <p:nvPr/>
        </p:nvSpPr>
        <p:spPr>
          <a:xfrm>
            <a:off x="7273416" y="1152652"/>
            <a:ext cx="864096" cy="792088"/>
          </a:xfrm>
          <a:prstGeom prst="smileyFac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3A0C685-B746-4C60-89C9-3F76F2718137}"/>
              </a:ext>
            </a:extLst>
          </p:cNvPr>
          <p:cNvSpPr txBox="1"/>
          <p:nvPr/>
        </p:nvSpPr>
        <p:spPr>
          <a:xfrm>
            <a:off x="7380312" y="678835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用户</a:t>
            </a:r>
          </a:p>
        </p:txBody>
      </p:sp>
      <p:cxnSp>
        <p:nvCxnSpPr>
          <p:cNvPr id="41" name="连接符: 肘形 40">
            <a:extLst>
              <a:ext uri="{FF2B5EF4-FFF2-40B4-BE49-F238E27FC236}">
                <a16:creationId xmlns:a16="http://schemas.microsoft.com/office/drawing/2014/main" id="{9DC8EEB0-8AB0-46D6-8461-2A5CB13B09F6}"/>
              </a:ext>
            </a:extLst>
          </p:cNvPr>
          <p:cNvCxnSpPr>
            <a:stCxn id="18" idx="3"/>
            <a:endCxn id="48" idx="1"/>
          </p:cNvCxnSpPr>
          <p:nvPr/>
        </p:nvCxnSpPr>
        <p:spPr>
          <a:xfrm flipV="1">
            <a:off x="5724128" y="4788220"/>
            <a:ext cx="1405272" cy="6658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C61DD933-4A92-48AD-88A5-D3759D9F4590}"/>
              </a:ext>
            </a:extLst>
          </p:cNvPr>
          <p:cNvSpPr txBox="1"/>
          <p:nvPr/>
        </p:nvSpPr>
        <p:spPr>
          <a:xfrm>
            <a:off x="6024295" y="4936467"/>
            <a:ext cx="825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</a:t>
            </a:r>
            <a:endParaRPr lang="zh-CN" altLang="en-US" dirty="0"/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F0E0C922-0AA0-4D7F-85AC-582F61E61347}"/>
              </a:ext>
            </a:extLst>
          </p:cNvPr>
          <p:cNvCxnSpPr>
            <a:stCxn id="48" idx="0"/>
            <a:endCxn id="39" idx="4"/>
          </p:cNvCxnSpPr>
          <p:nvPr/>
        </p:nvCxnSpPr>
        <p:spPr>
          <a:xfrm flipV="1">
            <a:off x="7705464" y="1944740"/>
            <a:ext cx="0" cy="1821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2ED025AF-0872-46A4-9475-F6CF91311B0F}"/>
              </a:ext>
            </a:extLst>
          </p:cNvPr>
          <p:cNvSpPr txBox="1"/>
          <p:nvPr/>
        </p:nvSpPr>
        <p:spPr>
          <a:xfrm>
            <a:off x="7268954" y="2394008"/>
            <a:ext cx="4216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UI</a:t>
            </a:r>
            <a:r>
              <a:rPr lang="zh-CN" altLang="en-US" dirty="0"/>
              <a:t>界面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4AC8F23C-C0DB-428F-B4A9-1805900D775F}"/>
              </a:ext>
            </a:extLst>
          </p:cNvPr>
          <p:cNvSpPr txBox="1"/>
          <p:nvPr/>
        </p:nvSpPr>
        <p:spPr>
          <a:xfrm>
            <a:off x="7769428" y="2255508"/>
            <a:ext cx="5950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生活提示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4" name="TextBox 5" hidden="1"/>
          <p:cNvSpPr txBox="1"/>
          <p:nvPr/>
        </p:nvSpPr>
        <p:spPr>
          <a:xfrm>
            <a:off x="1939925" y="1954213"/>
            <a:ext cx="1943100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6155" name="矩形 6" hidden="1"/>
          <p:cNvSpPr/>
          <p:nvPr/>
        </p:nvSpPr>
        <p:spPr>
          <a:xfrm>
            <a:off x="1939925" y="3025775"/>
            <a:ext cx="1471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6156" name="矩形 7" hidden="1"/>
          <p:cNvSpPr/>
          <p:nvPr/>
        </p:nvSpPr>
        <p:spPr>
          <a:xfrm>
            <a:off x="2011363" y="4240213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6157" name="矩形 8" hidden="1"/>
          <p:cNvSpPr/>
          <p:nvPr/>
        </p:nvSpPr>
        <p:spPr>
          <a:xfrm>
            <a:off x="2011363" y="5526088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6158" name="矩形 6"/>
          <p:cNvSpPr/>
          <p:nvPr/>
        </p:nvSpPr>
        <p:spPr>
          <a:xfrm>
            <a:off x="357188" y="285750"/>
            <a:ext cx="3833101" cy="5232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成果介绍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智能硬件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8A1755A-C565-4881-A260-545196BFD0D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282" y="404664"/>
            <a:ext cx="4374718" cy="334345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43CC28D-9BD7-4BAF-8673-1A759B4673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708920"/>
            <a:ext cx="5374640" cy="40309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4" name="TextBox 5" hidden="1"/>
          <p:cNvSpPr txBox="1"/>
          <p:nvPr/>
        </p:nvSpPr>
        <p:spPr>
          <a:xfrm>
            <a:off x="1939925" y="1954213"/>
            <a:ext cx="1943100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6155" name="矩形 6" hidden="1"/>
          <p:cNvSpPr/>
          <p:nvPr/>
        </p:nvSpPr>
        <p:spPr>
          <a:xfrm>
            <a:off x="1939925" y="3025775"/>
            <a:ext cx="1471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6156" name="矩形 7" hidden="1"/>
          <p:cNvSpPr/>
          <p:nvPr/>
        </p:nvSpPr>
        <p:spPr>
          <a:xfrm>
            <a:off x="2011363" y="4240213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6157" name="矩形 8" hidden="1"/>
          <p:cNvSpPr/>
          <p:nvPr/>
        </p:nvSpPr>
        <p:spPr>
          <a:xfrm>
            <a:off x="2011363" y="5526088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6158" name="矩形 6"/>
          <p:cNvSpPr/>
          <p:nvPr/>
        </p:nvSpPr>
        <p:spPr>
          <a:xfrm>
            <a:off x="357188" y="285750"/>
            <a:ext cx="3369577" cy="95410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成果介绍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手机客户端</a:t>
            </a:r>
          </a:p>
        </p:txBody>
      </p:sp>
      <p:pic>
        <p:nvPicPr>
          <p:cNvPr id="10" name="图片 9" descr="图片包含 电子产品, 监视器&#10;&#10;已生成极高可信度的说明">
            <a:extLst>
              <a:ext uri="{FF2B5EF4-FFF2-40B4-BE49-F238E27FC236}">
                <a16:creationId xmlns:a16="http://schemas.microsoft.com/office/drawing/2014/main" id="{8F07603D-4405-4CE4-9868-E84B3E5F49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0"/>
            <a:ext cx="3621161" cy="685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3E5D17C-850E-461E-A8A0-21BA3A0A082D}"/>
              </a:ext>
            </a:extLst>
          </p:cNvPr>
          <p:cNvSpPr txBox="1"/>
          <p:nvPr/>
        </p:nvSpPr>
        <p:spPr>
          <a:xfrm>
            <a:off x="1043608" y="2636912"/>
            <a:ext cx="3024336" cy="1840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实时掌握家中情况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危险信息立马报警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智能提供生活建议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5" hidden="1"/>
          <p:cNvSpPr txBox="1"/>
          <p:nvPr/>
        </p:nvSpPr>
        <p:spPr>
          <a:xfrm>
            <a:off x="1939925" y="1954213"/>
            <a:ext cx="1943100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7171" name="矩形 6" hidden="1"/>
          <p:cNvSpPr/>
          <p:nvPr/>
        </p:nvSpPr>
        <p:spPr>
          <a:xfrm>
            <a:off x="1939925" y="3025775"/>
            <a:ext cx="1471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7172" name="矩形 7" hidden="1"/>
          <p:cNvSpPr/>
          <p:nvPr/>
        </p:nvSpPr>
        <p:spPr>
          <a:xfrm>
            <a:off x="2011363" y="4240213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7173" name="矩形 8" hidden="1"/>
          <p:cNvSpPr/>
          <p:nvPr/>
        </p:nvSpPr>
        <p:spPr>
          <a:xfrm>
            <a:off x="2011363" y="5526088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7174" name="矩形 6"/>
          <p:cNvSpPr/>
          <p:nvPr/>
        </p:nvSpPr>
        <p:spPr>
          <a:xfrm>
            <a:off x="357188" y="285750"/>
            <a:ext cx="5325497" cy="5232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成果介绍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——FOIL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机器学习算法</a:t>
            </a:r>
          </a:p>
        </p:txBody>
      </p:sp>
      <p:pic>
        <p:nvPicPr>
          <p:cNvPr id="6" name="图片 5" descr="图片包含 屏幕截图, 文字&#10;&#10;已生成高可信度的说明">
            <a:extLst>
              <a:ext uri="{FF2B5EF4-FFF2-40B4-BE49-F238E27FC236}">
                <a16:creationId xmlns:a16="http://schemas.microsoft.com/office/drawing/2014/main" id="{D5D3A070-750B-4497-B1AB-585C5F245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8720"/>
            <a:ext cx="4992555" cy="3744416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AFE5A569-5288-4838-AEB3-E51C342681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71"/>
          <a:stretch/>
        </p:blipFill>
        <p:spPr>
          <a:xfrm>
            <a:off x="4427984" y="2348880"/>
            <a:ext cx="4869792" cy="44116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TextBox 5" hidden="1"/>
          <p:cNvSpPr txBox="1"/>
          <p:nvPr/>
        </p:nvSpPr>
        <p:spPr>
          <a:xfrm>
            <a:off x="1939925" y="1954213"/>
            <a:ext cx="1943100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8200" name="矩形 6" hidden="1"/>
          <p:cNvSpPr/>
          <p:nvPr/>
        </p:nvSpPr>
        <p:spPr>
          <a:xfrm>
            <a:off x="1939925" y="3025775"/>
            <a:ext cx="1471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8201" name="矩形 7" hidden="1"/>
          <p:cNvSpPr/>
          <p:nvPr/>
        </p:nvSpPr>
        <p:spPr>
          <a:xfrm>
            <a:off x="2011363" y="4240213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8202" name="矩形 8" hidden="1"/>
          <p:cNvSpPr/>
          <p:nvPr/>
        </p:nvSpPr>
        <p:spPr>
          <a:xfrm>
            <a:off x="2011363" y="5526088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8203" name="矩形 6"/>
          <p:cNvSpPr/>
          <p:nvPr/>
        </p:nvSpPr>
        <p:spPr>
          <a:xfrm>
            <a:off x="357188" y="285750"/>
            <a:ext cx="5269391" cy="5232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成果介绍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云服务器后台开发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CF8A558-9F18-4E4D-BE14-AF151F7BD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8840"/>
            <a:ext cx="9144000" cy="692343"/>
          </a:xfrm>
          <a:prstGeom prst="rect">
            <a:avLst/>
          </a:prstGeom>
        </p:spPr>
      </p:pic>
      <p:pic>
        <p:nvPicPr>
          <p:cNvPr id="13" name="图片 12" descr="图片包含 文字&#10;&#10;已生成高可信度的说明">
            <a:extLst>
              <a:ext uri="{FF2B5EF4-FFF2-40B4-BE49-F238E27FC236}">
                <a16:creationId xmlns:a16="http://schemas.microsoft.com/office/drawing/2014/main" id="{7EE33D84-767B-4F82-8FE0-D45419A699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529691"/>
            <a:ext cx="3048000" cy="26289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FB02BAE4-6C36-4B5F-B5BA-AAC2F98E2042}"/>
              </a:ext>
            </a:extLst>
          </p:cNvPr>
          <p:cNvSpPr txBox="1"/>
          <p:nvPr/>
        </p:nvSpPr>
        <p:spPr>
          <a:xfrm>
            <a:off x="2915816" y="1378583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在云服务器端执行</a:t>
            </a:r>
            <a:r>
              <a:rPr lang="en-US" altLang="zh-CN" dirty="0"/>
              <a:t>FOIL</a:t>
            </a:r>
            <a:r>
              <a:rPr lang="zh-CN" altLang="en-US" dirty="0"/>
              <a:t>算法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3E625F6-7641-41C8-9104-69B12C66EA6E}"/>
              </a:ext>
            </a:extLst>
          </p:cNvPr>
          <p:cNvSpPr txBox="1"/>
          <p:nvPr/>
        </p:nvSpPr>
        <p:spPr>
          <a:xfrm>
            <a:off x="1726205" y="3100318"/>
            <a:ext cx="5691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云服务器端启动</a:t>
            </a:r>
            <a:r>
              <a:rPr lang="en-US" altLang="zh-CN" dirty="0"/>
              <a:t>Socket</a:t>
            </a:r>
            <a:r>
              <a:rPr lang="zh-CN" altLang="en-US" dirty="0"/>
              <a:t>服务，接收单片机传过来的消息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3" name="矩形 6"/>
          <p:cNvSpPr/>
          <p:nvPr/>
        </p:nvSpPr>
        <p:spPr>
          <a:xfrm>
            <a:off x="357188" y="285750"/>
            <a:ext cx="5465920" cy="5232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成果介绍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云服务器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接口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CCFBCA5-7B08-4994-9D51-4F8FABCA1B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16" y="1476220"/>
            <a:ext cx="7439967" cy="115212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E2878E6-1D80-48CB-9CC9-5047FCC25188}"/>
              </a:ext>
            </a:extLst>
          </p:cNvPr>
          <p:cNvSpPr txBox="1"/>
          <p:nvPr/>
        </p:nvSpPr>
        <p:spPr>
          <a:xfrm>
            <a:off x="3134304" y="3426681"/>
            <a:ext cx="609917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getAll</a:t>
            </a:r>
            <a:r>
              <a:rPr lang="en-US" altLang="zh-CN" sz="1600" dirty="0"/>
              <a:t> </a:t>
            </a:r>
            <a:r>
              <a:rPr lang="zh-CN" altLang="en-US" sz="1600" dirty="0"/>
              <a:t>获取所有数据最近的值（</a:t>
            </a:r>
            <a:r>
              <a:rPr lang="en-US" altLang="zh-CN" sz="1600" dirty="0"/>
              <a:t>JSON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getOutput</a:t>
            </a:r>
            <a:r>
              <a:rPr lang="en-US" altLang="zh-CN" sz="1600" dirty="0"/>
              <a:t> </a:t>
            </a:r>
            <a:r>
              <a:rPr lang="zh-CN" altLang="en-US" sz="1600" dirty="0"/>
              <a:t>获取</a:t>
            </a:r>
            <a:r>
              <a:rPr lang="en-US" altLang="zh-CN" sz="1600" dirty="0"/>
              <a:t>FOIL</a:t>
            </a:r>
            <a:r>
              <a:rPr lang="zh-CN" altLang="en-US" sz="1600" dirty="0"/>
              <a:t>算法输出的用户行为模式（</a:t>
            </a:r>
            <a:r>
              <a:rPr lang="en-US" altLang="zh-CN" sz="1600" dirty="0"/>
              <a:t>JSON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getQiti</a:t>
            </a:r>
            <a:r>
              <a:rPr lang="en-US" altLang="zh-CN" sz="1600" dirty="0"/>
              <a:t> </a:t>
            </a:r>
            <a:r>
              <a:rPr lang="zh-CN" altLang="en-US" sz="1600" dirty="0"/>
              <a:t>获取所有气体数据（</a:t>
            </a:r>
            <a:r>
              <a:rPr lang="en-US" altLang="zh-CN" sz="1600" dirty="0"/>
              <a:t>String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getQitiReturn</a:t>
            </a:r>
            <a:r>
              <a:rPr lang="en-US" altLang="zh-CN" sz="1600" dirty="0"/>
              <a:t> </a:t>
            </a:r>
            <a:r>
              <a:rPr lang="zh-CN" altLang="en-US" sz="1600" dirty="0"/>
              <a:t>获取当前气体情况是否安全（</a:t>
            </a:r>
            <a:r>
              <a:rPr lang="en-US" altLang="zh-CN" sz="1600" dirty="0"/>
              <a:t>JSON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getRenti</a:t>
            </a:r>
            <a:r>
              <a:rPr lang="en-US" altLang="zh-CN" sz="1600" dirty="0"/>
              <a:t> </a:t>
            </a:r>
            <a:r>
              <a:rPr lang="zh-CN" altLang="en-US" sz="1600" dirty="0"/>
              <a:t>获取所有人体数据（</a:t>
            </a:r>
            <a:r>
              <a:rPr lang="en-US" altLang="zh-CN" sz="1600" dirty="0"/>
              <a:t>String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getRentiReturn</a:t>
            </a:r>
            <a:r>
              <a:rPr lang="en-US" altLang="zh-CN" sz="1600" dirty="0"/>
              <a:t> </a:t>
            </a:r>
            <a:r>
              <a:rPr lang="zh-CN" altLang="en-US" sz="1600" dirty="0"/>
              <a:t>获取当前人体数据是否安全（</a:t>
            </a:r>
            <a:r>
              <a:rPr lang="en-US" altLang="zh-CN" sz="1600" dirty="0"/>
              <a:t>JSON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getShidu</a:t>
            </a:r>
            <a:r>
              <a:rPr lang="en-US" altLang="zh-CN" sz="1600" dirty="0"/>
              <a:t> </a:t>
            </a:r>
            <a:r>
              <a:rPr lang="zh-CN" altLang="en-US" sz="1600" dirty="0"/>
              <a:t>获取所有湿度数据（</a:t>
            </a:r>
            <a:r>
              <a:rPr lang="en-US" altLang="zh-CN" sz="1600" dirty="0"/>
              <a:t>String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getWendu</a:t>
            </a:r>
            <a:r>
              <a:rPr lang="en-US" altLang="zh-CN" sz="1600" dirty="0"/>
              <a:t> </a:t>
            </a:r>
            <a:r>
              <a:rPr lang="zh-CN" altLang="en-US" sz="1600" dirty="0"/>
              <a:t>获取所有温度数据（</a:t>
            </a:r>
            <a:r>
              <a:rPr lang="en-US" altLang="zh-CN" sz="1600" dirty="0"/>
              <a:t>String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getWSReturn</a:t>
            </a:r>
            <a:r>
              <a:rPr lang="en-US" altLang="zh-CN" sz="1600" dirty="0"/>
              <a:t> </a:t>
            </a:r>
            <a:r>
              <a:rPr lang="zh-CN" altLang="en-US" sz="1600" dirty="0"/>
              <a:t>获取当前温度和湿度是否正常（</a:t>
            </a:r>
            <a:r>
              <a:rPr lang="en-US" altLang="zh-CN" sz="1600" dirty="0"/>
              <a:t>JSON</a:t>
            </a:r>
            <a:r>
              <a:rPr lang="zh-CN" altLang="en-US" sz="1600" dirty="0"/>
              <a:t>）</a:t>
            </a:r>
            <a:endParaRPr lang="en-US" altLang="zh-CN" sz="1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C6C88A2-25BC-4DF0-8362-2BB8AB75A366}"/>
              </a:ext>
            </a:extLst>
          </p:cNvPr>
          <p:cNvSpPr txBox="1"/>
          <p:nvPr/>
        </p:nvSpPr>
        <p:spPr>
          <a:xfrm>
            <a:off x="3984067" y="1059560"/>
            <a:ext cx="117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接口示例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E7CF7CB-9FF1-46ED-9739-D2596A728043}"/>
              </a:ext>
            </a:extLst>
          </p:cNvPr>
          <p:cNvSpPr txBox="1"/>
          <p:nvPr/>
        </p:nvSpPr>
        <p:spPr>
          <a:xfrm>
            <a:off x="3779911" y="2820479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接口详细介绍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15E0BC3-FE69-46E8-8D73-09B3EF9E4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" y="3518274"/>
            <a:ext cx="3134304" cy="215591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Freeform 7"/>
          <p:cNvSpPr/>
          <p:nvPr/>
        </p:nvSpPr>
        <p:spPr>
          <a:xfrm>
            <a:off x="1130618" y="3428683"/>
            <a:ext cx="2019300" cy="962025"/>
          </a:xfrm>
          <a:custGeom>
            <a:avLst/>
            <a:gdLst>
              <a:gd name="txL" fmla="*/ 0 w 2320"/>
              <a:gd name="txT" fmla="*/ 0 h 792"/>
              <a:gd name="txR" fmla="*/ 2320 w 2320"/>
              <a:gd name="txB" fmla="*/ 792 h 792"/>
            </a:gdLst>
            <a:ahLst/>
            <a:cxnLst>
              <a:cxn ang="0">
                <a:pos x="2147483647" y="2147483647"/>
              </a:cxn>
              <a:cxn ang="0">
                <a:pos x="2147483647" y="0"/>
              </a:cxn>
              <a:cxn ang="0">
                <a:pos x="0" y="0"/>
              </a:cxn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txL" t="txT" r="txR" b="txB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ECA740"/>
          </a:solidFill>
          <a:ln w="0">
            <a:noFill/>
          </a:ln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219" name="Freeform 8"/>
          <p:cNvSpPr/>
          <p:nvPr/>
        </p:nvSpPr>
        <p:spPr>
          <a:xfrm rot="10800000">
            <a:off x="6107430" y="2499995"/>
            <a:ext cx="1924050" cy="962025"/>
          </a:xfrm>
          <a:custGeom>
            <a:avLst/>
            <a:gdLst>
              <a:gd name="txL" fmla="*/ 0 w 2320"/>
              <a:gd name="txT" fmla="*/ 0 h 792"/>
              <a:gd name="txR" fmla="*/ 2320 w 2320"/>
              <a:gd name="txB" fmla="*/ 792 h 792"/>
            </a:gdLst>
            <a:ahLst/>
            <a:cxnLst>
              <a:cxn ang="0">
                <a:pos x="2147483647" y="2147483647"/>
              </a:cxn>
              <a:cxn ang="0">
                <a:pos x="2147483647" y="0"/>
              </a:cxn>
              <a:cxn ang="0">
                <a:pos x="0" y="0"/>
              </a:cxn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txL" t="txT" r="txR" b="txB"/>
            <a:pathLst>
              <a:path w="2320" h="792">
                <a:moveTo>
                  <a:pt x="88" y="696"/>
                </a:moveTo>
                <a:lnTo>
                  <a:pt x="88" y="0"/>
                </a:lnTo>
                <a:lnTo>
                  <a:pt x="0" y="0"/>
                </a:lnTo>
                <a:lnTo>
                  <a:pt x="0" y="792"/>
                </a:lnTo>
                <a:lnTo>
                  <a:pt x="2320" y="792"/>
                </a:lnTo>
                <a:lnTo>
                  <a:pt x="2320" y="696"/>
                </a:lnTo>
                <a:lnTo>
                  <a:pt x="88" y="696"/>
                </a:lnTo>
                <a:close/>
              </a:path>
            </a:pathLst>
          </a:custGeom>
          <a:solidFill>
            <a:srgbClr val="ECA740"/>
          </a:solidFill>
          <a:ln w="0">
            <a:noFill/>
          </a:ln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249680" y="2642870"/>
            <a:ext cx="6643688" cy="1571625"/>
          </a:xfrm>
          <a:prstGeom prst="rect">
            <a:avLst/>
          </a:prstGeom>
          <a:solidFill>
            <a:srgbClr val="B28B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224" name="TextBox 5" hidden="1"/>
          <p:cNvSpPr txBox="1"/>
          <p:nvPr/>
        </p:nvSpPr>
        <p:spPr>
          <a:xfrm>
            <a:off x="1939925" y="1954213"/>
            <a:ext cx="1943100" cy="3698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25" name="矩形 6" hidden="1"/>
          <p:cNvSpPr/>
          <p:nvPr/>
        </p:nvSpPr>
        <p:spPr>
          <a:xfrm>
            <a:off x="1939925" y="3025775"/>
            <a:ext cx="1471613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26" name="矩形 7" hidden="1"/>
          <p:cNvSpPr/>
          <p:nvPr/>
        </p:nvSpPr>
        <p:spPr>
          <a:xfrm>
            <a:off x="2011363" y="4240213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27" name="矩形 8" hidden="1"/>
          <p:cNvSpPr/>
          <p:nvPr/>
        </p:nvSpPr>
        <p:spPr>
          <a:xfrm>
            <a:off x="2011363" y="5526088"/>
            <a:ext cx="1471612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</a:p>
        </p:txBody>
      </p:sp>
      <p:sp>
        <p:nvSpPr>
          <p:cNvPr id="9228" name="矩形 6"/>
          <p:cNvSpPr/>
          <p:nvPr/>
        </p:nvSpPr>
        <p:spPr>
          <a:xfrm>
            <a:off x="357188" y="285750"/>
            <a:ext cx="8940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9230" name="矩形 14"/>
          <p:cNvSpPr/>
          <p:nvPr/>
        </p:nvSpPr>
        <p:spPr>
          <a:xfrm>
            <a:off x="2863364" y="3167072"/>
            <a:ext cx="3416320" cy="5232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项目特色与应用场景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noFill/>
        </a:ln>
      </a:spPr>
      <a:bodyPr wrap="none">
        <a:spAutoFit/>
      </a:bodyPr>
      <a:lstStyle>
        <a:defPPr algn="l">
          <a:defRPr sz="28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320</Words>
  <Application>Microsoft Office PowerPoint</Application>
  <PresentationFormat>全屏显示(4:3)</PresentationFormat>
  <Paragraphs>90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Arial</vt:lpstr>
      <vt:lpstr>微软雅黑</vt:lpstr>
      <vt:lpstr>宋体</vt:lpstr>
      <vt:lpstr>黑体</vt:lpstr>
      <vt:lpstr>Calibri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bj</dc:creator>
  <cp:lastModifiedBy>祺欣 李</cp:lastModifiedBy>
  <cp:revision>306</cp:revision>
  <dcterms:created xsi:type="dcterms:W3CDTF">2013-10-30T09:04:00Z</dcterms:created>
  <dcterms:modified xsi:type="dcterms:W3CDTF">2018-05-06T13:31:45Z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